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.tif>
</file>

<file path=ppt/media/image10.png>
</file>

<file path=ppt/media/image10.tif>
</file>

<file path=ppt/media/image11.png>
</file>

<file path=ppt/media/image11.tif>
</file>

<file path=ppt/media/image12.png>
</file>

<file path=ppt/media/image12.tif>
</file>

<file path=ppt/media/image13.png>
</file>

<file path=ppt/media/image13.tif>
</file>

<file path=ppt/media/image14.png>
</file>

<file path=ppt/media/image14.tif>
</file>

<file path=ppt/media/image15.png>
</file>

<file path=ppt/media/image15.tif>
</file>

<file path=ppt/media/image16.png>
</file>

<file path=ppt/media/image16.tif>
</file>

<file path=ppt/media/image17.png>
</file>

<file path=ppt/media/image17.tif>
</file>

<file path=ppt/media/image18.png>
</file>

<file path=ppt/media/image19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3" name="Shape 16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4" name="Shape 2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 surgió en 1991 cuando un grupo de ingenieros de la empresa Sun Microsystems trataron de diseñar un nuevo lenguaje de programación destinado a electrodomésticos. </a:t>
            </a:r>
          </a:p>
          <a:p>
            <a:pPr/>
            <a:r>
              <a:t>Existen distintos programas comerciales que permiten desarrollar código Java. Oracle, quien compró a Sun (la creadora de Java), distribuye gratuitamente el Java Development Kit (JDK).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0" name="Shape 2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 clave consistió en desarrollar un código “neutro” el cual estuviera preparado para ser ejecutado sobre una “máquina hipotética o virtual”, denominada Java Virtual Machine (JVM). Es esta JVM quien interpreta este código neutro convirtiéndolo a código particular de la CPU o chip utilizada.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title"/>
          </p:nvPr>
        </p:nvSpPr>
        <p:spPr>
          <a:xfrm>
            <a:off x="3548062" y="2875359"/>
            <a:ext cx="17287876" cy="4554141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18" name="Shape 18"/>
          <p:cNvSpPr/>
          <p:nvPr>
            <p:ph type="body" sz="quarter" idx="1"/>
          </p:nvPr>
        </p:nvSpPr>
        <p:spPr>
          <a:xfrm>
            <a:off x="3548062" y="7411640"/>
            <a:ext cx="17287876" cy="182165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hape 20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1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body" sz="quarter" idx="13"/>
          </p:nvPr>
        </p:nvSpPr>
        <p:spPr>
          <a:xfrm>
            <a:off x="4833937" y="8001000"/>
            <a:ext cx="14716126" cy="71437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 Juan López</a:t>
            </a:r>
          </a:p>
        </p:txBody>
      </p:sp>
      <p:sp>
        <p:nvSpPr>
          <p:cNvPr id="130" name="Shape 130"/>
          <p:cNvSpPr/>
          <p:nvPr>
            <p:ph type="body" sz="quarter" idx="14"/>
          </p:nvPr>
        </p:nvSpPr>
        <p:spPr>
          <a:xfrm>
            <a:off x="4833937" y="5838229"/>
            <a:ext cx="14716126" cy="9144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“Escribir una cita aquí”</a:t>
            </a:r>
          </a:p>
        </p:txBody>
      </p:sp>
      <p:pic>
        <p:nvPicPr>
          <p:cNvPr id="131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32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33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pic" idx="13"/>
          </p:nvPr>
        </p:nvSpPr>
        <p:spPr>
          <a:xfrm>
            <a:off x="3047999" y="-258"/>
            <a:ext cx="18288345" cy="1371625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4" name="Shape 14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53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hape 15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pic" sz="half" idx="13"/>
          </p:nvPr>
        </p:nvSpPr>
        <p:spPr>
          <a:xfrm>
            <a:off x="4941093" y="1446609"/>
            <a:ext cx="14608970" cy="82409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Shape 32"/>
          <p:cNvSpPr/>
          <p:nvPr>
            <p:ph type="title"/>
          </p:nvPr>
        </p:nvSpPr>
        <p:spPr>
          <a:xfrm>
            <a:off x="4833937" y="9715500"/>
            <a:ext cx="14716126" cy="1803797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3" name="Shape 33"/>
          <p:cNvSpPr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3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hape 35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36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3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xfrm>
            <a:off x="3548062" y="4572000"/>
            <a:ext cx="17287876" cy="455414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47" name="Shape 4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pic" sz="half" idx="13"/>
          </p:nvPr>
        </p:nvSpPr>
        <p:spPr>
          <a:xfrm>
            <a:off x="12477749" y="1571625"/>
            <a:ext cx="7536657" cy="10912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5" name="Shape 55"/>
          <p:cNvSpPr/>
          <p:nvPr>
            <p:ph type="title"/>
          </p:nvPr>
        </p:nvSpPr>
        <p:spPr>
          <a:xfrm>
            <a:off x="3548062" y="2143125"/>
            <a:ext cx="8286751" cy="5464969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56" name="Shape 56"/>
          <p:cNvSpPr/>
          <p:nvPr>
            <p:ph type="body" sz="quarter" idx="1"/>
          </p:nvPr>
        </p:nvSpPr>
        <p:spPr>
          <a:xfrm>
            <a:off x="3548062" y="7590234"/>
            <a:ext cx="8286751" cy="546497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57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Shape 58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59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hape 6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70" name="Shape 7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title"/>
          </p:nvPr>
        </p:nvSpPr>
        <p:spPr>
          <a:xfrm>
            <a:off x="3548062" y="1400968"/>
            <a:ext cx="17287876" cy="342900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78" name="Shape 78"/>
          <p:cNvSpPr/>
          <p:nvPr>
            <p:ph type="body" idx="1"/>
          </p:nvPr>
        </p:nvSpPr>
        <p:spPr>
          <a:xfrm>
            <a:off x="3548062" y="4347765"/>
            <a:ext cx="17287876" cy="8858251"/>
          </a:xfrm>
          <a:prstGeom prst="rect">
            <a:avLst/>
          </a:prstGeom>
        </p:spPr>
        <p:txBody>
          <a:bodyPr/>
          <a:lstStyle>
            <a:lvl1pPr marL="724452" indent="-724452">
              <a:lnSpc>
                <a:spcPct val="120000"/>
              </a:lnSpc>
              <a:spcBef>
                <a:spcPts val="6400"/>
              </a:spcBef>
              <a:defRPr sz="6400"/>
            </a:lvl1pPr>
            <a:lvl2pPr marL="1245152" indent="-724452">
              <a:lnSpc>
                <a:spcPct val="120000"/>
              </a:lnSpc>
              <a:spcBef>
                <a:spcPts val="6400"/>
              </a:spcBef>
              <a:defRPr sz="6400"/>
            </a:lvl2pPr>
            <a:lvl3pPr marL="1765852" indent="-724452">
              <a:lnSpc>
                <a:spcPct val="120000"/>
              </a:lnSpc>
              <a:spcBef>
                <a:spcPts val="6400"/>
              </a:spcBef>
              <a:defRPr sz="6400"/>
            </a:lvl3pPr>
            <a:lvl4pPr marL="2286552" indent="-724452">
              <a:lnSpc>
                <a:spcPct val="120000"/>
              </a:lnSpc>
              <a:spcBef>
                <a:spcPts val="6400"/>
              </a:spcBef>
              <a:defRPr sz="6400"/>
            </a:lvl4pPr>
            <a:lvl5pPr marL="2807252" indent="-724452">
              <a:lnSpc>
                <a:spcPct val="120000"/>
              </a:lnSpc>
              <a:spcBef>
                <a:spcPts val="6400"/>
              </a:spcBef>
              <a:defRPr sz="6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7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hape 80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81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pic" sz="quarter" idx="13"/>
          </p:nvPr>
        </p:nvSpPr>
        <p:spPr>
          <a:xfrm>
            <a:off x="12709921" y="4419203"/>
            <a:ext cx="7429501" cy="869751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2" name="Shape 92"/>
          <p:cNvSpPr/>
          <p:nvPr>
            <p:ph type="title"/>
          </p:nvPr>
        </p:nvSpPr>
        <p:spPr>
          <a:xfrm>
            <a:off x="3548062" y="1400968"/>
            <a:ext cx="17287876" cy="342900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93" name="Shape 93"/>
          <p:cNvSpPr/>
          <p:nvPr>
            <p:ph type="body" sz="half" idx="1"/>
          </p:nvPr>
        </p:nvSpPr>
        <p:spPr>
          <a:xfrm>
            <a:off x="3548062" y="4347765"/>
            <a:ext cx="8286751" cy="8858251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9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hape 95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6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Shape 9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body" idx="1"/>
          </p:nvPr>
        </p:nvSpPr>
        <p:spPr>
          <a:xfrm>
            <a:off x="4119562" y="1706562"/>
            <a:ext cx="16127017" cy="11555017"/>
          </a:xfrm>
          <a:prstGeom prst="rect">
            <a:avLst/>
          </a:prstGeom>
        </p:spPr>
        <p:txBody>
          <a:bodyPr/>
          <a:lstStyle>
            <a:lvl1pPr marL="724452" indent="-724452">
              <a:lnSpc>
                <a:spcPct val="120000"/>
              </a:lnSpc>
              <a:spcBef>
                <a:spcPts val="6400"/>
              </a:spcBef>
              <a:defRPr sz="6400"/>
            </a:lvl1pPr>
            <a:lvl2pPr marL="1245152" indent="-724452">
              <a:lnSpc>
                <a:spcPct val="120000"/>
              </a:lnSpc>
              <a:spcBef>
                <a:spcPts val="6400"/>
              </a:spcBef>
              <a:defRPr sz="6400"/>
            </a:lvl2pPr>
            <a:lvl3pPr marL="1765852" indent="-724452">
              <a:lnSpc>
                <a:spcPct val="120000"/>
              </a:lnSpc>
              <a:spcBef>
                <a:spcPts val="6400"/>
              </a:spcBef>
              <a:defRPr sz="6400"/>
            </a:lvl3pPr>
            <a:lvl4pPr marL="2286552" indent="-724452">
              <a:lnSpc>
                <a:spcPct val="120000"/>
              </a:lnSpc>
              <a:spcBef>
                <a:spcPts val="6400"/>
              </a:spcBef>
              <a:defRPr sz="6400"/>
            </a:lvl4pPr>
            <a:lvl5pPr marL="2807252" indent="-724452">
              <a:lnSpc>
                <a:spcPct val="120000"/>
              </a:lnSpc>
              <a:spcBef>
                <a:spcPts val="6400"/>
              </a:spcBef>
              <a:defRPr sz="6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107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Shape 108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09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0" name="ministerio-produccion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ministerio-eyd-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hape 1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pic" sz="quarter" idx="13"/>
          </p:nvPr>
        </p:nvSpPr>
        <p:spPr>
          <a:xfrm>
            <a:off x="12406312" y="7072312"/>
            <a:ext cx="8161735" cy="592931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Shape 120"/>
          <p:cNvSpPr/>
          <p:nvPr>
            <p:ph type="pic" sz="quarter" idx="14"/>
          </p:nvPr>
        </p:nvSpPr>
        <p:spPr>
          <a:xfrm>
            <a:off x="12420112" y="714375"/>
            <a:ext cx="8161735" cy="592931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hape 121"/>
          <p:cNvSpPr/>
          <p:nvPr>
            <p:ph type="pic" sz="half" idx="15"/>
          </p:nvPr>
        </p:nvSpPr>
        <p:spPr>
          <a:xfrm>
            <a:off x="3798093" y="714375"/>
            <a:ext cx="8167826" cy="122872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2" name="Shape 1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.tif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548062" y="892968"/>
            <a:ext cx="17287876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pic>
        <p:nvPicPr>
          <p:cNvPr id="3" name="ministerio-produccion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6752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23615" y="-44649"/>
            <a:ext cx="8286751" cy="1451858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/>
          <p:nvPr/>
        </p:nvSpPr>
        <p:spPr>
          <a:xfrm>
            <a:off x="8262002" y="-35719"/>
            <a:ext cx="16167661" cy="1428053"/>
          </a:xfrm>
          <a:prstGeom prst="rect">
            <a:avLst/>
          </a:prstGeom>
          <a:solidFill>
            <a:srgbClr val="D3D3D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6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041834" y="432478"/>
            <a:ext cx="4440991" cy="635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ministerio-produccion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050162" y="310271"/>
            <a:ext cx="4463439" cy="81321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ministerio-eyd-logo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271396" y="338715"/>
            <a:ext cx="4257668" cy="813215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Shape 9"/>
          <p:cNvSpPr/>
          <p:nvPr>
            <p:ph type="body" idx="1"/>
          </p:nvPr>
        </p:nvSpPr>
        <p:spPr>
          <a:xfrm>
            <a:off x="3548062" y="3839765"/>
            <a:ext cx="17287876" cy="885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" name="Shape 10"/>
          <p:cNvSpPr/>
          <p:nvPr>
            <p:ph type="sldNum" sz="quarter" idx="2"/>
          </p:nvPr>
        </p:nvSpPr>
        <p:spPr>
          <a:xfrm>
            <a:off x="11952882" y="13037343"/>
            <a:ext cx="460376" cy="4984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908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0226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4544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8862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3180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7498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1816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6134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40452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tif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tif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tif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tif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tif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15.png"/><Relationship Id="rId11" Type="http://schemas.openxmlformats.org/officeDocument/2006/relationships/image" Target="../media/image1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Shape 166"/>
          <p:cNvSpPr/>
          <p:nvPr>
            <p:ph type="title"/>
          </p:nvPr>
        </p:nvSpPr>
        <p:spPr>
          <a:xfrm>
            <a:off x="-1696641" y="7411640"/>
            <a:ext cx="17287876" cy="4554142"/>
          </a:xfrm>
          <a:prstGeom prst="rect">
            <a:avLst/>
          </a:prstGeom>
        </p:spPr>
        <p:txBody>
          <a:bodyPr/>
          <a:lstStyle>
            <a:lvl1pPr algn="r">
              <a:defRPr cap="none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Introducción al lenguaje Java</a:t>
            </a:r>
          </a:p>
        </p:txBody>
      </p:sp>
      <p:pic>
        <p:nvPicPr>
          <p:cNvPr id="167" name="inet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86700" y="433356"/>
            <a:ext cx="4566391" cy="6531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ministerio-eyd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643600" y="323850"/>
            <a:ext cx="4566391" cy="8721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paradigma declarativo</a:t>
            </a:r>
          </a:p>
        </p:txBody>
      </p:sp>
      <p:sp>
        <p:nvSpPr>
          <p:cNvPr id="209" name="Shape 209"/>
          <p:cNvSpPr/>
          <p:nvPr>
            <p:ph type="body" sz="half" idx="1"/>
          </p:nvPr>
        </p:nvSpPr>
        <p:spPr>
          <a:xfrm>
            <a:off x="2248240" y="4347765"/>
            <a:ext cx="8286751" cy="88582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Se enfoca en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describir</a:t>
            </a:r>
            <a:r>
              <a:t> las propiedades de la solución buscada, dejando indeterminado el algoritmo (conjunto de instrucciones) usado para encontrar esa solución.</a:t>
            </a:r>
          </a:p>
        </p:txBody>
      </p:sp>
      <p:pic>
        <p:nvPicPr>
          <p:cNvPr id="210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53181" y="5053604"/>
            <a:ext cx="12266977" cy="744657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paradigma estructurado</a:t>
            </a:r>
          </a:p>
        </p:txBody>
      </p:sp>
      <p:sp>
        <p:nvSpPr>
          <p:cNvPr id="213" name="Shape 213"/>
          <p:cNvSpPr/>
          <p:nvPr>
            <p:ph type="body" sz="half" idx="1"/>
          </p:nvPr>
        </p:nvSpPr>
        <p:spPr>
          <a:xfrm>
            <a:off x="13352462" y="4347765"/>
            <a:ext cx="9658649" cy="88582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La programación se divide en bloques de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procedimientos</a:t>
            </a:r>
            <a:r>
              <a:t> y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funciones</a:t>
            </a:r>
            <a:r>
              <a:t> que pueden o no comunicarse entre sí. </a:t>
            </a:r>
          </a:p>
          <a:p>
            <a:pPr marL="0" indent="0">
              <a:buSzTx/>
              <a:buNone/>
            </a:pPr>
            <a:r>
              <a:t>Además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t> la programación se controla con secuencia, selección e iteración. </a:t>
            </a:r>
          </a:p>
        </p:txBody>
      </p:sp>
      <p:pic>
        <p:nvPicPr>
          <p:cNvPr id="214" name="pasted-image.tiff"/>
          <p:cNvPicPr>
            <a:picLocks noChangeAspect="1"/>
          </p:cNvPicPr>
          <p:nvPr/>
        </p:nvPicPr>
        <p:blipFill>
          <a:blip r:embed="rId2">
            <a:extLst/>
          </a:blip>
          <a:srcRect l="27880" t="0" r="0" b="0"/>
          <a:stretch>
            <a:fillRect/>
          </a:stretch>
        </p:blipFill>
        <p:spPr>
          <a:xfrm>
            <a:off x="1205507" y="4383682"/>
            <a:ext cx="11265258" cy="878645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title"/>
          </p:nvPr>
        </p:nvSpPr>
        <p:spPr>
          <a:xfrm>
            <a:off x="-952500" y="2256547"/>
            <a:ext cx="17287875" cy="3429001"/>
          </a:xfrm>
          <a:prstGeom prst="rect">
            <a:avLst/>
          </a:prstGeom>
        </p:spPr>
        <p:txBody>
          <a:bodyPr/>
          <a:lstStyle/>
          <a:p>
            <a:pPr/>
            <a:r>
              <a:t>paradigma </a:t>
            </a:r>
          </a:p>
          <a:p>
            <a:pPr/>
            <a:r>
              <a:t>funcional</a:t>
            </a:r>
          </a:p>
        </p:txBody>
      </p:sp>
      <p:sp>
        <p:nvSpPr>
          <p:cNvPr id="217" name="Shape 217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Hace hincapié en la aplicación de las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funciones</a:t>
            </a:r>
            <a:r>
              <a:t> y composición entre ellas, más que en los cambios de estados y la ejecución secuencial de comandos.</a:t>
            </a:r>
          </a:p>
        </p:txBody>
      </p:sp>
      <p:pic>
        <p:nvPicPr>
          <p:cNvPr id="218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80325" y="1386392"/>
            <a:ext cx="8715492" cy="123296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type="title"/>
          </p:nvPr>
        </p:nvSpPr>
        <p:spPr>
          <a:xfrm>
            <a:off x="14004577" y="2464400"/>
            <a:ext cx="9477890" cy="1987140"/>
          </a:xfrm>
          <a:prstGeom prst="rect">
            <a:avLst/>
          </a:prstGeom>
        </p:spPr>
        <p:txBody>
          <a:bodyPr/>
          <a:lstStyle>
            <a:lvl1pPr defTabSz="632579">
              <a:defRPr sz="7700"/>
            </a:lvl1pPr>
          </a:lstStyle>
          <a:p>
            <a:pPr/>
            <a:r>
              <a:t>paradigma lógico</a:t>
            </a:r>
          </a:p>
        </p:txBody>
      </p:sp>
      <p:sp>
        <p:nvSpPr>
          <p:cNvPr id="221" name="Shape 221"/>
          <p:cNvSpPr/>
          <p:nvPr>
            <p:ph type="body" sz="half" idx="1"/>
          </p:nvPr>
        </p:nvSpPr>
        <p:spPr>
          <a:xfrm>
            <a:off x="14600147" y="4183231"/>
            <a:ext cx="8286751" cy="88582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Gira en torno al concepto de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predicado</a:t>
            </a:r>
            <a:r>
              <a:t> o relación entre elementos. Define reglas lógicas para luego, a través de un motor de inferencias lógicas, responder preguntas planteadas al sistema y así resolver los problemas.</a:t>
            </a:r>
          </a:p>
        </p:txBody>
      </p:sp>
      <p:pic>
        <p:nvPicPr>
          <p:cNvPr id="222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96919" y="1396058"/>
            <a:ext cx="13664110" cy="123163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type="title"/>
          </p:nvPr>
        </p:nvSpPr>
        <p:spPr>
          <a:xfrm>
            <a:off x="911423" y="1400968"/>
            <a:ext cx="22561154" cy="3429001"/>
          </a:xfrm>
          <a:prstGeom prst="rect">
            <a:avLst/>
          </a:prstGeom>
        </p:spPr>
        <p:txBody>
          <a:bodyPr/>
          <a:lstStyle/>
          <a:p>
            <a:pPr/>
            <a:r>
              <a:t>paradigma orientado a objetos</a:t>
            </a:r>
          </a:p>
        </p:txBody>
      </p:sp>
      <p:sp>
        <p:nvSpPr>
          <p:cNvPr id="225" name="Shape 225"/>
          <p:cNvSpPr/>
          <p:nvPr>
            <p:ph type="body" sz="half" idx="1"/>
          </p:nvPr>
        </p:nvSpPr>
        <p:spPr>
          <a:xfrm>
            <a:off x="1261034" y="4160675"/>
            <a:ext cx="8286751" cy="88582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Está basado en la idea de encapsular estado y operaciones en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objetos</a:t>
            </a:r>
            <a:r>
              <a:t>. La programación se resuelve comunicando dichos objetos a través de mensajes.</a:t>
            </a:r>
          </a:p>
        </p:txBody>
      </p:sp>
      <p:pic>
        <p:nvPicPr>
          <p:cNvPr id="22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10645" y="4291340"/>
            <a:ext cx="13250493" cy="859692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formas de ejecución</a:t>
            </a:r>
          </a:p>
        </p:txBody>
      </p:sp>
      <p:sp>
        <p:nvSpPr>
          <p:cNvPr id="229" name="Shape 229"/>
          <p:cNvSpPr/>
          <p:nvPr>
            <p:ph type="body" idx="1"/>
          </p:nvPr>
        </p:nvSpPr>
        <p:spPr>
          <a:xfrm>
            <a:off x="17137062" y="4500165"/>
            <a:ext cx="17287876" cy="8858251"/>
          </a:xfrm>
          <a:prstGeom prst="rect">
            <a:avLst/>
          </a:prstGeom>
        </p:spPr>
        <p:txBody>
          <a:bodyPr/>
          <a:lstStyle/>
          <a:p>
            <a:pPr/>
            <a:r>
              <a:t>Compilados</a:t>
            </a:r>
          </a:p>
          <a:p>
            <a:pPr/>
            <a:r>
              <a:t>Interpretados</a:t>
            </a:r>
          </a:p>
        </p:txBody>
      </p:sp>
      <p:pic>
        <p:nvPicPr>
          <p:cNvPr id="230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9800" y="4787457"/>
            <a:ext cx="14726517" cy="8283667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02250" y="3854450"/>
            <a:ext cx="13779500" cy="740410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type="title"/>
          </p:nvPr>
        </p:nvSpPr>
        <p:spPr>
          <a:xfrm>
            <a:off x="3155846" y="1700805"/>
            <a:ext cx="18072307" cy="1720205"/>
          </a:xfrm>
          <a:prstGeom prst="rect">
            <a:avLst/>
          </a:prstGeom>
        </p:spPr>
        <p:txBody>
          <a:bodyPr/>
          <a:lstStyle/>
          <a:p>
            <a:pPr/>
            <a:r>
              <a:t>Java virtual machine</a:t>
            </a:r>
          </a:p>
        </p:txBody>
      </p:sp>
      <p:sp>
        <p:nvSpPr>
          <p:cNvPr id="237" name="Shape 237"/>
          <p:cNvSpPr/>
          <p:nvPr>
            <p:ph type="body" sz="quarter" idx="1"/>
          </p:nvPr>
        </p:nvSpPr>
        <p:spPr>
          <a:xfrm>
            <a:off x="2764757" y="11605360"/>
            <a:ext cx="18854487" cy="1849311"/>
          </a:xfrm>
          <a:prstGeom prst="rect">
            <a:avLst/>
          </a:prstGeom>
        </p:spPr>
        <p:txBody>
          <a:bodyPr/>
          <a:lstStyle/>
          <a:p>
            <a:pPr/>
            <a:r>
              <a:t>Se trata de una plataforma dependiente del sistema operativo y el hardware que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interpreta</a:t>
            </a:r>
            <a:r>
              <a:t> y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ejecuta</a:t>
            </a:r>
            <a:r>
              <a:t> el código del usuario</a:t>
            </a:r>
          </a:p>
        </p:txBody>
      </p:sp>
      <p:pic>
        <p:nvPicPr>
          <p:cNvPr id="238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32000" y="3969885"/>
            <a:ext cx="20320000" cy="70866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59100" y="2238722"/>
            <a:ext cx="18465800" cy="10883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type="title"/>
          </p:nvPr>
        </p:nvSpPr>
        <p:spPr>
          <a:xfrm>
            <a:off x="849698" y="6734326"/>
            <a:ext cx="8286751" cy="1637296"/>
          </a:xfrm>
          <a:prstGeom prst="rect">
            <a:avLst/>
          </a:prstGeom>
        </p:spPr>
        <p:txBody>
          <a:bodyPr/>
          <a:lstStyle/>
          <a:p>
            <a:pPr/>
            <a:r>
              <a:t>JDK y JRE</a:t>
            </a:r>
          </a:p>
        </p:txBody>
      </p:sp>
      <p:pic>
        <p:nvPicPr>
          <p:cNvPr id="245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81315" y="2998896"/>
            <a:ext cx="12579565" cy="9108155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type="title"/>
          </p:nvPr>
        </p:nvSpPr>
        <p:spPr>
          <a:xfrm>
            <a:off x="3330078" y="10223500"/>
            <a:ext cx="17967326" cy="1803797"/>
          </a:xfrm>
          <a:prstGeom prst="rect">
            <a:avLst/>
          </a:prstGeom>
        </p:spPr>
        <p:txBody>
          <a:bodyPr/>
          <a:lstStyle>
            <a:lvl1pPr defTabSz="468272">
              <a:defRPr sz="5700"/>
            </a:lvl1pPr>
          </a:lstStyle>
          <a:p>
            <a:pPr/>
            <a:r>
              <a:t>Módulo de programación orientada a objetos</a:t>
            </a:r>
          </a:p>
        </p:txBody>
      </p:sp>
      <p:sp>
        <p:nvSpPr>
          <p:cNvPr id="171" name="Shape 171"/>
          <p:cNvSpPr/>
          <p:nvPr>
            <p:ph type="body" sz="quarter" idx="1"/>
          </p:nvPr>
        </p:nvSpPr>
        <p:spPr>
          <a:xfrm>
            <a:off x="4833937" y="11773296"/>
            <a:ext cx="14716126" cy="1589486"/>
          </a:xfrm>
          <a:prstGeom prst="rect">
            <a:avLst/>
          </a:prstGeom>
        </p:spPr>
        <p:txBody>
          <a:bodyPr/>
          <a:lstStyle/>
          <a:p>
            <a:pPr/>
            <a:r>
              <a:t>Introducción al lenguaje de programación Java</a:t>
            </a:r>
          </a:p>
        </p:txBody>
      </p:sp>
      <p:pic>
        <p:nvPicPr>
          <p:cNvPr id="172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91400" y="2655405"/>
            <a:ext cx="9601200" cy="70231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características</a:t>
            </a:r>
          </a:p>
        </p:txBody>
      </p:sp>
      <p:sp>
        <p:nvSpPr>
          <p:cNvPr id="248" name="Shape 24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Orientado a objetos </a:t>
            </a:r>
            <a:br>
              <a:rPr b="1">
                <a:latin typeface="Gill Sans"/>
                <a:ea typeface="Gill Sans"/>
                <a:cs typeface="Gill Sans"/>
                <a:sym typeface="Gill Sans"/>
              </a:rPr>
            </a:br>
            <a:r>
              <a:t>Es un lenguaje creado originalmente para trabajar con objetos. De hecho, todo lo que hay en Java son objetos. </a:t>
            </a:r>
          </a:p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Independiente de la plataforma</a:t>
            </a:r>
            <a:r>
              <a:t> </a:t>
            </a:r>
            <a:br/>
            <a:r>
              <a:t>Existen máquinas virtuales para diversas plataformas de hardware.</a:t>
            </a:r>
          </a:p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Compilado e Interpretado</a:t>
            </a:r>
            <a:r>
              <a:t> </a:t>
            </a:r>
            <a:br/>
            <a:r>
              <a:t>Todo programa ha de compilarse y el código que se genera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bytecode</a:t>
            </a:r>
            <a:r>
              <a:t> es interpretado por una máquina virtual.</a:t>
            </a:r>
          </a:p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Robusto </a:t>
            </a:r>
            <a:br>
              <a:rPr b="1">
                <a:latin typeface="Gill Sans"/>
                <a:ea typeface="Gill Sans"/>
                <a:cs typeface="Gill Sans"/>
                <a:sym typeface="Gill Sans"/>
              </a:rPr>
            </a:br>
            <a:r>
              <a:t>Su diseño contempla el manejo de errores a través del mecanismo de Excepciones.</a:t>
            </a:r>
          </a:p>
          <a:p>
            <a:pPr marL="429690" indent="-429690" defTabSz="599717">
              <a:lnSpc>
                <a:spcPct val="100000"/>
              </a:lnSpc>
              <a:spcBef>
                <a:spcPts val="3900"/>
              </a:spcBef>
              <a:buClr>
                <a:srgbClr val="535353"/>
              </a:buClr>
              <a:defRPr sz="3796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Gestiona la memoria automáticamente</a:t>
            </a:r>
            <a:br>
              <a:rPr b="1">
                <a:latin typeface="Gill Sans"/>
                <a:ea typeface="Gill Sans"/>
                <a:cs typeface="Gill Sans"/>
                <a:sym typeface="Gill Sans"/>
              </a:rPr>
            </a:br>
            <a:r>
              <a:t>La JVM gestiona la memoria dinámicamente y existe un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recolector de basura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Características</a:t>
            </a:r>
          </a:p>
        </p:txBody>
      </p:sp>
      <p:sp>
        <p:nvSpPr>
          <p:cNvPr id="251" name="Shape 2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No permite el uso de técnicas de programación inadecuadas</a:t>
            </a:r>
            <a:r>
              <a:t> </a:t>
            </a:r>
            <a:br/>
            <a:r>
              <a:t>Para crear un programa es necesario aplicar correctamente el paradigma de objetos.</a:t>
            </a:r>
          </a:p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Multihilos</a:t>
            </a:r>
            <a:r>
              <a:t> </a:t>
            </a:r>
            <a:br/>
            <a:r>
              <a:t>Soporta la creación de partes de código que podrán ser ejecutadas de forma paralela y comunicarse entre sí.</a:t>
            </a:r>
          </a:p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Cliente-servidor</a:t>
            </a:r>
            <a:r>
              <a:t> </a:t>
            </a:r>
            <a:br/>
            <a:r>
              <a:t>Java permite la creación de aplicaciones que pueden funcionar tanto como clientes como servidores.</a:t>
            </a:r>
          </a:p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Mecanismos de seguridad </a:t>
            </a:r>
            <a:br>
              <a:rPr b="1">
                <a:latin typeface="Gill Sans"/>
                <a:ea typeface="Gill Sans"/>
                <a:cs typeface="Gill Sans"/>
                <a:sym typeface="Gill Sans"/>
              </a:rPr>
            </a:br>
            <a:r>
              <a:t>Posee un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gestor de seguridad</a:t>
            </a:r>
            <a:r>
              <a:t> con el que puede restringir el acceso a los recursos del sistema y la JVM funciona como un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sandbox</a:t>
            </a:r>
            <a:r>
              <a:t>.</a:t>
            </a:r>
          </a:p>
          <a:p>
            <a:pPr marL="394373" indent="-394373" defTabSz="550425">
              <a:lnSpc>
                <a:spcPct val="100000"/>
              </a:lnSpc>
              <a:spcBef>
                <a:spcPts val="3500"/>
              </a:spcBef>
              <a:buClr>
                <a:srgbClr val="535353"/>
              </a:buClr>
              <a:defRPr sz="3484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Herramientas de documentación</a:t>
            </a:r>
            <a:r>
              <a:t> </a:t>
            </a:r>
            <a:br/>
            <a:r>
              <a:t>Creación automática de documentación asociada al código mediante la herramienta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Javadoc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SINTAXIS</a:t>
            </a:r>
          </a:p>
        </p:txBody>
      </p:sp>
      <p:sp>
        <p:nvSpPr>
          <p:cNvPr id="254" name="Shape 254"/>
          <p:cNvSpPr/>
          <p:nvPr>
            <p:ph type="body" idx="1"/>
          </p:nvPr>
        </p:nvSpPr>
        <p:spPr>
          <a:xfrm>
            <a:off x="3993238" y="4347765"/>
            <a:ext cx="16397525" cy="8858251"/>
          </a:xfrm>
          <a:prstGeom prst="rect">
            <a:avLst/>
          </a:prstGeom>
        </p:spPr>
        <p:txBody>
          <a:bodyPr/>
          <a:lstStyle/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La extensión de los archivos fuente es .java codificados en Unicode para soporte a múltiples idiomas</a:t>
            </a:r>
          </a:p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Hay diferencia entre MAYÚSCULAS y minúsculas</a:t>
            </a:r>
          </a:p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Cada línea de código debe terminar con un; (punto y coma)</a:t>
            </a:r>
          </a:p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Una instrucción puede abarcar </a:t>
            </a:r>
            <a:br/>
            <a:r>
              <a:t>                                            más de una línea</a:t>
            </a:r>
          </a:p>
          <a:p>
            <a:pPr marL="588617" indent="-588617" algn="just">
              <a:lnSpc>
                <a:spcPct val="100000"/>
              </a:lnSpc>
              <a:spcBef>
                <a:spcPts val="5300"/>
              </a:spcBef>
              <a:buClr>
                <a:srgbClr val="535353"/>
              </a:buClr>
              <a:defRPr sz="5200"/>
            </a:pPr>
            <a:r>
              <a:t>Cada bloque de código comienza con llave que abre y termina con llave que cierra</a:t>
            </a:r>
          </a:p>
        </p:txBody>
      </p:sp>
      <p:sp>
        <p:nvSpPr>
          <p:cNvPr id="255" name="Shape 255"/>
          <p:cNvSpPr/>
          <p:nvPr/>
        </p:nvSpPr>
        <p:spPr>
          <a:xfrm>
            <a:off x="301231" y="2801435"/>
            <a:ext cx="3116016" cy="10252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0000"/>
            </a:lvl1pPr>
          </a:lstStyle>
          <a:p>
            <a:pPr/>
            <a:r>
              <a:t>{</a:t>
            </a:r>
          </a:p>
        </p:txBody>
      </p:sp>
      <p:sp>
        <p:nvSpPr>
          <p:cNvPr id="256" name="Shape 256"/>
          <p:cNvSpPr/>
          <p:nvPr/>
        </p:nvSpPr>
        <p:spPr>
          <a:xfrm>
            <a:off x="20966754" y="2801435"/>
            <a:ext cx="3116015" cy="10252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0000"/>
            </a:lvl1pPr>
          </a:lstStyle>
          <a:p>
            <a:pPr/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type="title"/>
          </p:nvPr>
        </p:nvSpPr>
        <p:spPr>
          <a:xfrm>
            <a:off x="4833937" y="11747500"/>
            <a:ext cx="14716126" cy="1803797"/>
          </a:xfrm>
          <a:prstGeom prst="rect">
            <a:avLst/>
          </a:prstGeom>
        </p:spPr>
        <p:txBody>
          <a:bodyPr/>
          <a:lstStyle/>
          <a:p>
            <a:pPr/>
            <a:r>
              <a:t>Estilo del código</a:t>
            </a:r>
          </a:p>
        </p:txBody>
      </p:sp>
      <p:pic>
        <p:nvPicPr>
          <p:cNvPr id="259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94099" y="2171812"/>
            <a:ext cx="14995802" cy="937237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1" name="Table 261"/>
          <p:cNvGraphicFramePr/>
          <p:nvPr/>
        </p:nvGraphicFramePr>
        <p:xfrm>
          <a:off x="3166742" y="4219613"/>
          <a:ext cx="18060041" cy="84963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863800"/>
                <a:gridCol w="2771673"/>
                <a:gridCol w="3790652"/>
                <a:gridCol w="8624389"/>
              </a:tblGrid>
              <a:tr h="542925">
                <a:tc>
                  <a:txBody>
                    <a:bodyPr/>
                    <a:lstStyle/>
                    <a:p>
                      <a:pPr marR="331470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331470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Declaración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331470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Rango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R="331470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Descripción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Booleano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boolean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true - false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Define una bandera que puede tomar dos posibles valores: true o false.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Byte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byte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[-128 .. 127]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del número de menor rango con signo.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Entero pequeño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short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[-32,768 .. 32,767]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entero cuyo rango es pequeño.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54292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[-2</a:t>
                      </a:r>
                      <a:r>
                        <a:rPr baseline="31999"/>
                        <a:t>31</a:t>
                      </a:r>
                      <a:r>
                        <a:t> .. 2</a:t>
                      </a:r>
                      <a:r>
                        <a:rPr baseline="31999"/>
                        <a:t>31</a:t>
                      </a:r>
                      <a:r>
                        <a:t>-1]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entero estándar.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54292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Entero largo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long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[-2</a:t>
                      </a:r>
                      <a:r>
                        <a:rPr baseline="31999"/>
                        <a:t>63</a:t>
                      </a:r>
                      <a:r>
                        <a:t> .. 2</a:t>
                      </a:r>
                      <a:r>
                        <a:rPr baseline="31999"/>
                        <a:t>63</a:t>
                      </a:r>
                      <a:r>
                        <a:t>-1]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entero de rango ampliado.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59448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Real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float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[±3,4·10</a:t>
                      </a:r>
                      <a:r>
                        <a:rPr baseline="31999"/>
                        <a:t>-38</a:t>
                      </a:r>
                      <a:r>
                        <a:t> .. ±3,4·10</a:t>
                      </a:r>
                      <a:r>
                        <a:rPr baseline="31999"/>
                        <a:t>38</a:t>
                      </a:r>
                      <a:r>
                        <a:t>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real estándar. La precisión se amplía con números más próximos a 0 y disminuye cuanto más se aleja del mismo.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Real largo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double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[±1,7·10</a:t>
                      </a:r>
                      <a:r>
                        <a:rPr baseline="31999"/>
                        <a:t>-308</a:t>
                      </a:r>
                      <a:r>
                        <a:t> .. ±1,7·10</a:t>
                      </a:r>
                      <a:r>
                        <a:rPr baseline="31999"/>
                        <a:t>308</a:t>
                      </a:r>
                      <a:r>
                        <a:t>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Representación de un real de mayor precisión. Double tiene el mismo efecto con la precisión que float.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68705"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Carácter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char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l">
                        <a:lnSpc>
                          <a:spcPct val="115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900">
                          <a:solidFill>
                            <a:srgbClr val="5A5F5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['\u0000' .. '\uffff'] o [0 .. 65.535]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331470" algn="just">
                        <a:lnSpc>
                          <a:spcPct val="115000"/>
                        </a:lnSpc>
                        <a:defRPr sz="29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t>Carácter o símbolo. Para componer una cadena es preciso usar la clase </a:t>
                      </a:r>
                      <a:r>
                        <a:rPr b="1"/>
                        <a:t>String</a:t>
                      </a:r>
                      <a:r>
                        <a:t>.</a:t>
                      </a:r>
                    </a:p>
                  </a:txBody>
                  <a:tcPr marL="25400" marR="50800" marT="50800" marB="25400" anchor="t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62" name="Shape 262"/>
          <p:cNvSpPr/>
          <p:nvPr/>
        </p:nvSpPr>
        <p:spPr>
          <a:xfrm>
            <a:off x="4403055" y="1888052"/>
            <a:ext cx="15577890" cy="1590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cap="all" sz="10000"/>
            </a:lvl1pPr>
          </a:lstStyle>
          <a:p>
            <a:pPr/>
            <a:r>
              <a:t>tipos de dato primitivos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Manejo de Excepciones</a:t>
            </a:r>
          </a:p>
        </p:txBody>
      </p:sp>
      <p:sp>
        <p:nvSpPr>
          <p:cNvPr id="265" name="Shape 265"/>
          <p:cNvSpPr/>
          <p:nvPr>
            <p:ph type="body" idx="1"/>
          </p:nvPr>
        </p:nvSpPr>
        <p:spPr>
          <a:xfrm>
            <a:off x="3580969" y="6914502"/>
            <a:ext cx="18346745" cy="885825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</a:pPr>
            <a:r>
              <a:t>Es cierto tipo de error o una condición anormal que se ha producido durante la ejecución de un programa. Algunas </a:t>
            </a:r>
            <a:r>
              <a:rPr i="1">
                <a:latin typeface="Calibri"/>
                <a:ea typeface="Calibri"/>
                <a:cs typeface="Calibri"/>
                <a:sym typeface="Calibri"/>
              </a:rPr>
              <a:t>excepciones </a:t>
            </a:r>
            <a:r>
              <a:t>son fatales y provocan el fin de la ejecución del programa. </a:t>
            </a:r>
          </a:p>
        </p:txBody>
      </p:sp>
      <p:pic>
        <p:nvPicPr>
          <p:cNvPr id="266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53238" y="4330785"/>
            <a:ext cx="14077524" cy="5054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/>
        </p:nvSpPr>
        <p:spPr>
          <a:xfrm>
            <a:off x="-70634" y="4234250"/>
            <a:ext cx="24525268" cy="945340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9" name="Shape 269"/>
          <p:cNvSpPr/>
          <p:nvPr>
            <p:ph type="title"/>
          </p:nvPr>
        </p:nvSpPr>
        <p:spPr>
          <a:xfrm>
            <a:off x="4833937" y="2035342"/>
            <a:ext cx="14716126" cy="1803797"/>
          </a:xfrm>
          <a:prstGeom prst="rect">
            <a:avLst/>
          </a:prstGeom>
        </p:spPr>
        <p:txBody>
          <a:bodyPr/>
          <a:lstStyle/>
          <a:p>
            <a:pPr/>
            <a:r>
              <a:t>LA API de java</a:t>
            </a:r>
          </a:p>
        </p:txBody>
      </p:sp>
      <p:pic>
        <p:nvPicPr>
          <p:cNvPr id="270" name="pasted-image.pdf"/>
          <p:cNvPicPr>
            <a:picLocks noChangeAspect="1"/>
          </p:cNvPicPr>
          <p:nvPr/>
        </p:nvPicPr>
        <p:blipFill>
          <a:blip r:embed="rId2">
            <a:extLst/>
          </a:blip>
          <a:srcRect l="2583" t="1108" r="2583" b="41795"/>
          <a:stretch>
            <a:fillRect/>
          </a:stretch>
        </p:blipFill>
        <p:spPr>
          <a:xfrm>
            <a:off x="1979837" y="4509095"/>
            <a:ext cx="10264144" cy="90412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pasted-image.pdf"/>
          <p:cNvPicPr>
            <a:picLocks noChangeAspect="1"/>
          </p:cNvPicPr>
          <p:nvPr/>
        </p:nvPicPr>
        <p:blipFill>
          <a:blip r:embed="rId2">
            <a:extLst/>
          </a:blip>
          <a:srcRect l="2365" t="57790" r="2365" b="1157"/>
          <a:stretch>
            <a:fillRect/>
          </a:stretch>
        </p:blipFill>
        <p:spPr>
          <a:xfrm>
            <a:off x="14027548" y="4486076"/>
            <a:ext cx="10586626" cy="66741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10970" y="3454400"/>
            <a:ext cx="9550401" cy="820420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  <p:sp>
        <p:nvSpPr>
          <p:cNvPr id="274" name="Shape 274"/>
          <p:cNvSpPr/>
          <p:nvPr/>
        </p:nvSpPr>
        <p:spPr>
          <a:xfrm>
            <a:off x="4015972" y="4119402"/>
            <a:ext cx="5574160" cy="1590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cap="all" sz="10000"/>
            </a:lvl1pPr>
          </a:lstStyle>
          <a:p>
            <a:pPr/>
            <a:r>
              <a:t>Javadoc</a:t>
            </a:r>
          </a:p>
        </p:txBody>
      </p:sp>
      <p:sp>
        <p:nvSpPr>
          <p:cNvPr id="275" name="Shape 275"/>
          <p:cNvSpPr/>
          <p:nvPr/>
        </p:nvSpPr>
        <p:spPr>
          <a:xfrm>
            <a:off x="2323250" y="6670231"/>
            <a:ext cx="9420301" cy="3889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spcBef>
                <a:spcPts val="5300"/>
              </a:spcBef>
              <a:defRPr sz="5200"/>
            </a:lvl1pPr>
          </a:lstStyle>
          <a:p>
            <a:pPr/>
            <a:r>
              <a:t>Es una utilidad de Oracle para la generación de documentación en formato de página web a partir de código fuente Java, es el estándar para documentar clases de Java.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05400" y="3240992"/>
            <a:ext cx="14173200" cy="100838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  <p:sp>
        <p:nvSpPr>
          <p:cNvPr id="278" name="Shape 278"/>
          <p:cNvSpPr/>
          <p:nvPr/>
        </p:nvSpPr>
        <p:spPr>
          <a:xfrm>
            <a:off x="6601060" y="1528762"/>
            <a:ext cx="11181880" cy="1590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cap="all" sz="10000"/>
            </a:lvl1pPr>
          </a:lstStyle>
          <a:p>
            <a:pPr/>
            <a:r>
              <a:t>manos a la obra</a:t>
            </a:r>
          </a:p>
        </p:txBody>
      </p:sp>
      <p:sp>
        <p:nvSpPr>
          <p:cNvPr id="279" name="Shape 279"/>
          <p:cNvSpPr/>
          <p:nvPr/>
        </p:nvSpPr>
        <p:spPr>
          <a:xfrm>
            <a:off x="19574468" y="7696617"/>
            <a:ext cx="1688506" cy="6022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 sz="400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;</a:t>
            </a:r>
          </a:p>
        </p:txBody>
      </p:sp>
      <p:sp>
        <p:nvSpPr>
          <p:cNvPr id="280" name="Shape 280"/>
          <p:cNvSpPr/>
          <p:nvPr/>
        </p:nvSpPr>
        <p:spPr>
          <a:xfrm>
            <a:off x="12185091" y="6551612"/>
            <a:ext cx="267818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body" idx="13"/>
          </p:nvPr>
        </p:nvSpPr>
        <p:spPr>
          <a:xfrm>
            <a:off x="4833937" y="8255000"/>
            <a:ext cx="14716126" cy="714375"/>
          </a:xfrm>
          <a:prstGeom prst="rect">
            <a:avLst/>
          </a:prstGeom>
        </p:spPr>
        <p:txBody>
          <a:bodyPr/>
          <a:lstStyle/>
          <a:p>
            <a:pPr/>
            <a:r>
              <a:t>– Wordpress.org</a:t>
            </a:r>
          </a:p>
        </p:txBody>
      </p:sp>
      <p:sp>
        <p:nvSpPr>
          <p:cNvPr id="175" name="Shape 175"/>
          <p:cNvSpPr/>
          <p:nvPr>
            <p:ph type="body" idx="14"/>
          </p:nvPr>
        </p:nvSpPr>
        <p:spPr>
          <a:xfrm>
            <a:off x="4833937" y="6062662"/>
            <a:ext cx="14716126" cy="1590676"/>
          </a:xfrm>
          <a:prstGeom prst="rect">
            <a:avLst/>
          </a:prstGeom>
        </p:spPr>
        <p:txBody>
          <a:bodyPr/>
          <a:lstStyle>
            <a:lvl1pPr>
              <a:defRPr cap="all" sz="10000"/>
            </a:lvl1pPr>
          </a:lstStyle>
          <a:p>
            <a:pPr/>
            <a:r>
              <a:t>“CODE IS POETRY”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body" sz="quarter" idx="1"/>
          </p:nvPr>
        </p:nvSpPr>
        <p:spPr>
          <a:xfrm>
            <a:off x="4833937" y="11544696"/>
            <a:ext cx="14716126" cy="1589486"/>
          </a:xfrm>
          <a:prstGeom prst="rect">
            <a:avLst/>
          </a:prstGeom>
        </p:spPr>
        <p:txBody>
          <a:bodyPr/>
          <a:lstStyle/>
          <a:p>
            <a:pPr defTabSz="468272">
              <a:lnSpc>
                <a:spcPct val="120000"/>
              </a:lnSpc>
              <a:spcBef>
                <a:spcPts val="3600"/>
              </a:spcBef>
              <a:defRPr sz="3648"/>
            </a:pPr>
            <a:r>
              <a:t>Los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 lenguajes de programación</a:t>
            </a:r>
            <a:r>
              <a:t> son todos los símbolos, caracteres y reglas de uso que permiten a las personas "comunicarse" con las computadoras</a:t>
            </a:r>
          </a:p>
        </p:txBody>
      </p:sp>
      <p:pic>
        <p:nvPicPr>
          <p:cNvPr id="178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11758" y="2841385"/>
            <a:ext cx="18360484" cy="803323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10048292" y="6424612"/>
            <a:ext cx="4287416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Y hay muchos…</a:t>
            </a:r>
          </a:p>
        </p:txBody>
      </p:sp>
      <p:pic>
        <p:nvPicPr>
          <p:cNvPr id="181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2850" y="4832350"/>
            <a:ext cx="3213100" cy="3390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27750" y="9277350"/>
            <a:ext cx="3594100" cy="2984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230850" y="3956050"/>
            <a:ext cx="4140200" cy="275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024100" y="5854943"/>
            <a:ext cx="7788275" cy="47622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261350" y="2422573"/>
            <a:ext cx="2832100" cy="2971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pasted-image.pd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1715750" y="9029700"/>
            <a:ext cx="4102100" cy="3022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pasted-image.pdf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339850" y="8324850"/>
            <a:ext cx="3314700" cy="3822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pasted-image.pdf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566650" y="2784523"/>
            <a:ext cx="3644900" cy="224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asted-image.pdf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19030950" y="9834466"/>
            <a:ext cx="3098800" cy="309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pasted-image.pdf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035050" y="1797050"/>
            <a:ext cx="3568700" cy="3568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Clasificación</a:t>
            </a:r>
          </a:p>
        </p:txBody>
      </p:sp>
      <p:sp>
        <p:nvSpPr>
          <p:cNvPr id="193" name="Shape 1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Según el Nivel de Abstracción del Procesador</a:t>
            </a:r>
          </a:p>
          <a:p>
            <a:pPr/>
            <a:r>
              <a:t>Según el Paradigma de Programación</a:t>
            </a:r>
          </a:p>
          <a:p>
            <a:pPr/>
            <a:r>
              <a:t>Según la Forma de Ejecución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title"/>
          </p:nvPr>
        </p:nvSpPr>
        <p:spPr>
          <a:xfrm>
            <a:off x="1237853" y="1400968"/>
            <a:ext cx="21908294" cy="3429001"/>
          </a:xfrm>
          <a:prstGeom prst="rect">
            <a:avLst/>
          </a:prstGeom>
        </p:spPr>
        <p:txBody>
          <a:bodyPr/>
          <a:lstStyle/>
          <a:p>
            <a:pPr/>
            <a:r>
              <a:t>Según el nivel de abstracción</a:t>
            </a:r>
          </a:p>
        </p:txBody>
      </p:sp>
      <p:sp>
        <p:nvSpPr>
          <p:cNvPr id="196" name="Shape 19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Alto Nivel</a:t>
            </a:r>
          </a:p>
          <a:p>
            <a:pPr/>
            <a:r>
              <a:t>Medio Nivel</a:t>
            </a:r>
          </a:p>
          <a:p>
            <a:pPr/>
            <a:r>
              <a:t>Bajo Nivel</a:t>
            </a:r>
          </a:p>
        </p:txBody>
      </p:sp>
      <p:pic>
        <p:nvPicPr>
          <p:cNvPr id="197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36200" y="4905542"/>
            <a:ext cx="12904493" cy="7742697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type="title"/>
          </p:nvPr>
        </p:nvSpPr>
        <p:spPr>
          <a:xfrm>
            <a:off x="856853" y="1400968"/>
            <a:ext cx="22670294" cy="3429001"/>
          </a:xfrm>
          <a:prstGeom prst="rect">
            <a:avLst/>
          </a:prstGeom>
        </p:spPr>
        <p:txBody>
          <a:bodyPr/>
          <a:lstStyle/>
          <a:p>
            <a:pPr/>
            <a:r>
              <a:t>Paradigmas de Programación</a:t>
            </a:r>
          </a:p>
        </p:txBody>
      </p:sp>
      <p:sp>
        <p:nvSpPr>
          <p:cNvPr id="200" name="Shape 200"/>
          <p:cNvSpPr/>
          <p:nvPr>
            <p:ph type="body" idx="1"/>
          </p:nvPr>
        </p:nvSpPr>
        <p:spPr>
          <a:xfrm>
            <a:off x="13352462" y="4454878"/>
            <a:ext cx="17287876" cy="8085139"/>
          </a:xfrm>
          <a:prstGeom prst="rect">
            <a:avLst/>
          </a:prstGeom>
        </p:spPr>
        <p:txBody>
          <a:bodyPr/>
          <a:lstStyle/>
          <a:p>
            <a:pPr marL="543339" indent="-543339" defTabSz="616148">
              <a:spcBef>
                <a:spcPts val="4800"/>
              </a:spcBef>
              <a:defRPr sz="4800"/>
            </a:pPr>
            <a:r>
              <a:t>Imperativo</a:t>
            </a:r>
          </a:p>
          <a:p>
            <a:pPr marL="543339" indent="-543339" defTabSz="616148">
              <a:spcBef>
                <a:spcPts val="4800"/>
              </a:spcBef>
              <a:defRPr sz="4800"/>
            </a:pPr>
            <a:r>
              <a:t>Declarativo</a:t>
            </a:r>
          </a:p>
          <a:p>
            <a:pPr marL="543339" indent="-543339" defTabSz="616148">
              <a:spcBef>
                <a:spcPts val="4800"/>
              </a:spcBef>
              <a:defRPr sz="4800"/>
            </a:pPr>
            <a:r>
              <a:t>Estructurado</a:t>
            </a:r>
          </a:p>
          <a:p>
            <a:pPr marL="543339" indent="-543339" defTabSz="616148">
              <a:spcBef>
                <a:spcPts val="4800"/>
              </a:spcBef>
              <a:defRPr b="1" sz="4800">
                <a:latin typeface="Gill Sans"/>
                <a:ea typeface="Gill Sans"/>
                <a:cs typeface="Gill Sans"/>
                <a:sym typeface="Gill Sans"/>
              </a:defRPr>
            </a:pPr>
            <a:r>
              <a:t>Orientado a Objetos</a:t>
            </a:r>
          </a:p>
          <a:p>
            <a:pPr marL="543339" indent="-543339" defTabSz="616148">
              <a:spcBef>
                <a:spcPts val="4800"/>
              </a:spcBef>
              <a:defRPr sz="4800"/>
            </a:pPr>
            <a:r>
              <a:t>Funcional</a:t>
            </a:r>
          </a:p>
          <a:p>
            <a:pPr marL="543339" indent="-543339" defTabSz="616148">
              <a:spcBef>
                <a:spcPts val="4800"/>
              </a:spcBef>
              <a:defRPr sz="4800"/>
            </a:pPr>
            <a:r>
              <a:t>Lógico</a:t>
            </a:r>
          </a:p>
        </p:txBody>
      </p:sp>
      <p:pic>
        <p:nvPicPr>
          <p:cNvPr id="201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12635" y="4241800"/>
            <a:ext cx="9142214" cy="851129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77800" dist="101600" dir="5520000">
              <a:srgbClr val="000000">
                <a:alpha val="6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/>
        </p:nvSpPr>
        <p:spPr>
          <a:xfrm>
            <a:off x="-1885423" y="1388666"/>
            <a:ext cx="13382755" cy="1261665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4" name="Shape 204"/>
          <p:cNvSpPr/>
          <p:nvPr>
            <p:ph type="title"/>
          </p:nvPr>
        </p:nvSpPr>
        <p:spPr>
          <a:xfrm>
            <a:off x="12091357" y="2842251"/>
            <a:ext cx="11431094" cy="1938358"/>
          </a:xfrm>
          <a:prstGeom prst="rect">
            <a:avLst/>
          </a:prstGeom>
        </p:spPr>
        <p:txBody>
          <a:bodyPr/>
          <a:lstStyle>
            <a:lvl1pPr defTabSz="657225">
              <a:defRPr sz="8000"/>
            </a:lvl1pPr>
          </a:lstStyle>
          <a:p>
            <a:pPr/>
            <a:r>
              <a:t>paradigma imperativo</a:t>
            </a:r>
          </a:p>
        </p:txBody>
      </p:sp>
      <p:sp>
        <p:nvSpPr>
          <p:cNvPr id="205" name="Shape 205"/>
          <p:cNvSpPr/>
          <p:nvPr>
            <p:ph type="body" sz="half" idx="1"/>
          </p:nvPr>
        </p:nvSpPr>
        <p:spPr>
          <a:xfrm>
            <a:off x="12821211" y="4770618"/>
            <a:ext cx="10199986" cy="728434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Describe la programación como una 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secuencia de instrucciones o comandos</a:t>
            </a:r>
            <a:r>
              <a:t> que cambian el estado de un programa. El código máquina en general está basado en el paradigma imperativo. </a:t>
            </a:r>
          </a:p>
        </p:txBody>
      </p:sp>
      <p:pic>
        <p:nvPicPr>
          <p:cNvPr id="20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4436" y="2116329"/>
            <a:ext cx="8286751" cy="11135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